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76" r:id="rId4"/>
    <p:sldId id="277" r:id="rId5"/>
    <p:sldId id="274" r:id="rId6"/>
    <p:sldId id="278" r:id="rId7"/>
    <p:sldId id="275" r:id="rId8"/>
    <p:sldId id="279" r:id="rId9"/>
    <p:sldId id="280" r:id="rId10"/>
    <p:sldId id="281"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4932">
          <p15:clr>
            <a:srgbClr val="9AA0A6"/>
          </p15:clr>
        </p15:guide>
        <p15:guide id="3" orient="horz" pos="3118">
          <p15:clr>
            <a:srgbClr val="9AA0A6"/>
          </p15:clr>
        </p15:guide>
        <p15:guide id="4" pos="929">
          <p15:clr>
            <a:srgbClr val="9AA0A6"/>
          </p15:clr>
        </p15:guide>
        <p15:guide id="5" orient="horz" pos="57">
          <p15:clr>
            <a:srgbClr val="9AA0A6"/>
          </p15:clr>
        </p15:guide>
        <p15:guide id="6" orient="horz" pos="737">
          <p15:clr>
            <a:srgbClr val="9AA0A6"/>
          </p15:clr>
        </p15:guide>
        <p15:guide id="7" pos="113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i0ydUjgVwMdtyxmTPPzWSa1wCq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924" y="90"/>
      </p:cViewPr>
      <p:guideLst>
        <p:guide orient="horz" pos="1620"/>
        <p:guide pos="4932"/>
        <p:guide orient="horz" pos="3118"/>
        <p:guide pos="929"/>
        <p:guide orient="horz" pos="57"/>
        <p:guide orient="horz" pos="737"/>
        <p:guide pos="11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18667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753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4082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1289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246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6883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3354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57105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mailto:erick.caycho@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61975" y="-66675"/>
            <a:ext cx="9320274" cy="5309326"/>
          </a:xfrm>
          <a:prstGeom prst="rect">
            <a:avLst/>
          </a:prstGeom>
          <a:noFill/>
          <a:ln>
            <a:noFill/>
          </a:ln>
        </p:spPr>
      </p:pic>
      <p:sp>
        <p:nvSpPr>
          <p:cNvPr id="55" name="Google Shape;55;p1"/>
          <p:cNvSpPr txBox="1"/>
          <p:nvPr/>
        </p:nvSpPr>
        <p:spPr>
          <a:xfrm>
            <a:off x="794650" y="751650"/>
            <a:ext cx="7100400"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s-PE" sz="3600" b="1" i="0" u="none" strike="noStrike" cap="none" dirty="0">
                <a:solidFill>
                  <a:srgbClr val="FF7C55"/>
                </a:solidFill>
                <a:latin typeface="Lato"/>
                <a:ea typeface="Lato"/>
                <a:cs typeface="Lato"/>
                <a:sym typeface="Lato"/>
              </a:rPr>
              <a:t>Modulo 5 – Apache Spark y Kafka</a:t>
            </a:r>
          </a:p>
        </p:txBody>
      </p:sp>
      <p:sp>
        <p:nvSpPr>
          <p:cNvPr id="56" name="Google Shape;56;p1"/>
          <p:cNvSpPr txBox="1"/>
          <p:nvPr/>
        </p:nvSpPr>
        <p:spPr>
          <a:xfrm>
            <a:off x="871875" y="1741600"/>
            <a:ext cx="6185100" cy="231001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dirty="0">
              <a:solidFill>
                <a:srgbClr val="2728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2400"/>
              <a:buFont typeface="Arial"/>
              <a:buNone/>
            </a:pPr>
            <a:r>
              <a:rPr lang="es" sz="2400" b="1" dirty="0">
                <a:solidFill>
                  <a:srgbClr val="272859"/>
                </a:solidFill>
                <a:latin typeface="Lato"/>
                <a:ea typeface="Lato"/>
                <a:cs typeface="Lato"/>
                <a:sym typeface="Lato"/>
              </a:rPr>
              <a:t>Erick Caycho González</a:t>
            </a:r>
          </a:p>
          <a:p>
            <a:pPr marL="0" marR="0" lvl="0" indent="0" algn="l" rtl="0">
              <a:lnSpc>
                <a:spcPct val="100000"/>
              </a:lnSpc>
              <a:spcBef>
                <a:spcPts val="0"/>
              </a:spcBef>
              <a:spcAft>
                <a:spcPts val="0"/>
              </a:spcAft>
              <a:buClr>
                <a:srgbClr val="000000"/>
              </a:buClr>
              <a:buSzPts val="2400"/>
              <a:buFont typeface="Arial"/>
              <a:buNone/>
            </a:pPr>
            <a:r>
              <a:rPr lang="es" sz="1800" b="1" dirty="0">
                <a:solidFill>
                  <a:srgbClr val="272859"/>
                </a:solidFill>
                <a:latin typeface="Lato"/>
                <a:ea typeface="Lato"/>
                <a:cs typeface="Lato"/>
                <a:sym typeface="Lato"/>
                <a:hlinkClick r:id="rId4"/>
              </a:rPr>
              <a:t>erick.caycho@gmail.com</a:t>
            </a:r>
            <a:endParaRPr lang="es" sz="1800" b="1" dirty="0">
              <a:solidFill>
                <a:srgbClr val="2728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2400"/>
              <a:buFont typeface="Arial"/>
              <a:buNone/>
            </a:pPr>
            <a:r>
              <a:rPr lang="en-US" sz="1800" b="1" dirty="0">
                <a:solidFill>
                  <a:srgbClr val="272859"/>
                </a:solidFill>
                <a:latin typeface="Lato"/>
                <a:ea typeface="Lato"/>
                <a:cs typeface="Lato"/>
                <a:sym typeface="Lato"/>
              </a:rPr>
              <a:t>https://www.linkedin.com/in/erick-caycho-a0115b31/</a:t>
            </a:r>
            <a:endParaRPr sz="1800" b="1" dirty="0">
              <a:solidFill>
                <a:srgbClr val="272859"/>
              </a:solidFill>
              <a:latin typeface="Lato"/>
              <a:ea typeface="Lato"/>
              <a:cs typeface="Lato"/>
              <a:sym typeface="Lato"/>
            </a:endParaRPr>
          </a:p>
        </p:txBody>
      </p:sp>
      <p:pic>
        <p:nvPicPr>
          <p:cNvPr id="57" name="Google Shape;57;p1"/>
          <p:cNvPicPr preferRelativeResize="0"/>
          <p:nvPr/>
        </p:nvPicPr>
        <p:blipFill rotWithShape="1">
          <a:blip r:embed="rId5">
            <a:alphaModFix/>
          </a:blip>
          <a:srcRect/>
          <a:stretch/>
        </p:blipFill>
        <p:spPr>
          <a:xfrm>
            <a:off x="7177975" y="4593975"/>
            <a:ext cx="1423437" cy="473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a:stretch/>
        </p:blipFill>
        <p:spPr>
          <a:xfrm>
            <a:off x="-52325" y="-149300"/>
            <a:ext cx="9196324" cy="5354774"/>
          </a:xfrm>
          <a:prstGeom prst="rect">
            <a:avLst/>
          </a:prstGeom>
          <a:noFill/>
          <a:ln>
            <a:noFill/>
          </a:ln>
        </p:spPr>
      </p:pic>
      <p:pic>
        <p:nvPicPr>
          <p:cNvPr id="63" name="Google Shape;63;p2"/>
          <p:cNvPicPr preferRelativeResize="0"/>
          <p:nvPr/>
        </p:nvPicPr>
        <p:blipFill rotWithShape="1">
          <a:blip r:embed="rId4">
            <a:alphaModFix/>
          </a:blip>
          <a:srcRect/>
          <a:stretch/>
        </p:blipFill>
        <p:spPr>
          <a:xfrm>
            <a:off x="7165550" y="4587100"/>
            <a:ext cx="1423473" cy="473326"/>
          </a:xfrm>
          <a:prstGeom prst="rect">
            <a:avLst/>
          </a:prstGeom>
          <a:noFill/>
          <a:ln>
            <a:noFill/>
          </a:ln>
        </p:spPr>
      </p:pic>
      <p:sp>
        <p:nvSpPr>
          <p:cNvPr id="64" name="Google Shape;64;p2"/>
          <p:cNvSpPr txBox="1"/>
          <p:nvPr/>
        </p:nvSpPr>
        <p:spPr>
          <a:xfrm>
            <a:off x="794650" y="257700"/>
            <a:ext cx="7125764"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419" sz="3600" b="1" i="0" u="none" strike="noStrike" cap="none" dirty="0">
                <a:solidFill>
                  <a:srgbClr val="FF7C55"/>
                </a:solidFill>
                <a:latin typeface="Lato"/>
                <a:ea typeface="Lato"/>
                <a:cs typeface="Lato"/>
                <a:sym typeface="Lato"/>
              </a:rPr>
              <a:t>Spark Structured Streaming</a:t>
            </a:r>
          </a:p>
        </p:txBody>
      </p:sp>
      <p:sp>
        <p:nvSpPr>
          <p:cNvPr id="65" name="Google Shape;65;p2"/>
          <p:cNvSpPr txBox="1"/>
          <p:nvPr/>
        </p:nvSpPr>
        <p:spPr>
          <a:xfrm>
            <a:off x="5952775" y="47750"/>
            <a:ext cx="30489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s-ES" sz="1200" b="0" i="1" u="none" strike="noStrike" cap="none" dirty="0">
                <a:solidFill>
                  <a:srgbClr val="FF7C55"/>
                </a:solidFill>
                <a:latin typeface="Lato"/>
                <a:ea typeface="Lato"/>
                <a:cs typeface="Lato"/>
                <a:sym typeface="Lato"/>
              </a:rPr>
              <a:t>Sesión 4</a:t>
            </a:r>
            <a:endParaRPr sz="1200" b="0" i="1" u="none" strike="noStrike" cap="none" dirty="0">
              <a:solidFill>
                <a:srgbClr val="FF7C55"/>
              </a:solidFill>
              <a:latin typeface="Lato"/>
              <a:ea typeface="Lato"/>
              <a:cs typeface="Lato"/>
              <a:sym typeface="Lato"/>
            </a:endParaRPr>
          </a:p>
        </p:txBody>
      </p:sp>
      <p:sp>
        <p:nvSpPr>
          <p:cNvPr id="66" name="Google Shape;66;p2"/>
          <p:cNvSpPr/>
          <p:nvPr/>
        </p:nvSpPr>
        <p:spPr>
          <a:xfrm>
            <a:off x="902499" y="928521"/>
            <a:ext cx="7446852"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l"/>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 name="AutoShape 4" descr="Imagen 0 en Qué es Apache Spark">
            <a:extLst>
              <a:ext uri="{FF2B5EF4-FFF2-40B4-BE49-F238E27FC236}">
                <a16:creationId xmlns:a16="http://schemas.microsoft.com/office/drawing/2014/main" id="{B053FD60-9EB4-8DC2-13E8-2ED1FDAF055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sp>
        <p:nvSpPr>
          <p:cNvPr id="4" name="AutoShape 6" descr="Imagen 0 en Qué es Apache Spark">
            <a:extLst>
              <a:ext uri="{FF2B5EF4-FFF2-40B4-BE49-F238E27FC236}">
                <a16:creationId xmlns:a16="http://schemas.microsoft.com/office/drawing/2014/main" id="{2CABBF83-7EAA-FE68-4CC2-EF3C871AD1D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pic>
        <p:nvPicPr>
          <p:cNvPr id="6146" name="Picture 2" descr="Model">
            <a:extLst>
              <a:ext uri="{FF2B5EF4-FFF2-40B4-BE49-F238E27FC236}">
                <a16:creationId xmlns:a16="http://schemas.microsoft.com/office/drawing/2014/main" id="{AA8965E2-ED49-02BB-C151-6FE8F0714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5313" y="1409406"/>
            <a:ext cx="4741047" cy="2934287"/>
          </a:xfrm>
          <a:prstGeom prst="rect">
            <a:avLst/>
          </a:prstGeom>
          <a:solidFill>
            <a:schemeClr val="bg1">
              <a:lumMod val="95000"/>
            </a:schemeClr>
          </a:solidFill>
        </p:spPr>
      </p:pic>
    </p:spTree>
    <p:extLst>
      <p:ext uri="{BB962C8B-B14F-4D97-AF65-F5344CB8AC3E}">
        <p14:creationId xmlns:p14="http://schemas.microsoft.com/office/powerpoint/2010/main" val="253827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a:stretch/>
        </p:blipFill>
        <p:spPr>
          <a:xfrm>
            <a:off x="-52325" y="-149300"/>
            <a:ext cx="9196324" cy="5354774"/>
          </a:xfrm>
          <a:prstGeom prst="rect">
            <a:avLst/>
          </a:prstGeom>
          <a:noFill/>
          <a:ln>
            <a:noFill/>
          </a:ln>
        </p:spPr>
      </p:pic>
      <p:pic>
        <p:nvPicPr>
          <p:cNvPr id="63" name="Google Shape;63;p2"/>
          <p:cNvPicPr preferRelativeResize="0"/>
          <p:nvPr/>
        </p:nvPicPr>
        <p:blipFill rotWithShape="1">
          <a:blip r:embed="rId4">
            <a:alphaModFix/>
          </a:blip>
          <a:srcRect/>
          <a:stretch/>
        </p:blipFill>
        <p:spPr>
          <a:xfrm>
            <a:off x="7165550" y="4587100"/>
            <a:ext cx="1423473" cy="473326"/>
          </a:xfrm>
          <a:prstGeom prst="rect">
            <a:avLst/>
          </a:prstGeom>
          <a:noFill/>
          <a:ln>
            <a:noFill/>
          </a:ln>
        </p:spPr>
      </p:pic>
      <p:sp>
        <p:nvSpPr>
          <p:cNvPr id="64" name="Google Shape;64;p2"/>
          <p:cNvSpPr txBox="1"/>
          <p:nvPr/>
        </p:nvSpPr>
        <p:spPr>
          <a:xfrm>
            <a:off x="794650" y="257700"/>
            <a:ext cx="7125764"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419" sz="3600" b="1" i="0" u="none" strike="noStrike" cap="none" dirty="0">
                <a:solidFill>
                  <a:srgbClr val="FF7C55"/>
                </a:solidFill>
                <a:latin typeface="Lato"/>
                <a:ea typeface="Lato"/>
                <a:cs typeface="Lato"/>
                <a:sym typeface="Lato"/>
              </a:rPr>
              <a:t>Spark Structured Streaming</a:t>
            </a:r>
          </a:p>
        </p:txBody>
      </p:sp>
      <p:sp>
        <p:nvSpPr>
          <p:cNvPr id="65" name="Google Shape;65;p2"/>
          <p:cNvSpPr txBox="1"/>
          <p:nvPr/>
        </p:nvSpPr>
        <p:spPr>
          <a:xfrm>
            <a:off x="5952775" y="47750"/>
            <a:ext cx="30489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s-ES" sz="1200" b="0" i="1" u="none" strike="noStrike" cap="none" dirty="0">
                <a:solidFill>
                  <a:srgbClr val="FF7C55"/>
                </a:solidFill>
                <a:latin typeface="Lato"/>
                <a:ea typeface="Lato"/>
                <a:cs typeface="Lato"/>
                <a:sym typeface="Lato"/>
              </a:rPr>
              <a:t>Sesión 4</a:t>
            </a:r>
            <a:endParaRPr sz="1200" b="0" i="1" u="none" strike="noStrike" cap="none" dirty="0">
              <a:solidFill>
                <a:srgbClr val="FF7C55"/>
              </a:solidFill>
              <a:latin typeface="Lato"/>
              <a:ea typeface="Lato"/>
              <a:cs typeface="Lato"/>
              <a:sym typeface="Lato"/>
            </a:endParaRPr>
          </a:p>
        </p:txBody>
      </p:sp>
      <p:sp>
        <p:nvSpPr>
          <p:cNvPr id="66" name="Google Shape;66;p2"/>
          <p:cNvSpPr/>
          <p:nvPr/>
        </p:nvSpPr>
        <p:spPr>
          <a:xfrm>
            <a:off x="902499" y="928521"/>
            <a:ext cx="7446852"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l"/>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Es un motor de procesamiento Stream el cual es escalable y tolerante a fallos. Esta construido sobre el motor Spark SQL. </a:t>
            </a:r>
          </a:p>
          <a:p>
            <a:pPr algn="l"/>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Permite que desarrollemos nuestra codificación de procesamiento de data de origen  Streaming de la misma manera en que la realizamos para el procesamiento en batch usando los mismos tipos de operaciones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agregaciones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ventanas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tiempo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joins, etc.</a:t>
            </a:r>
          </a:p>
          <a:p>
            <a:pPr algn="l"/>
            <a:endPar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Internamente</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los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queries de Structured Streaming son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procesados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usando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un motor de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procesamiento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b="1" dirty="0">
                <a:solidFill>
                  <a:schemeClr val="bg1"/>
                </a:solidFill>
                <a:latin typeface="Lato" panose="020F0502020204030203" pitchFamily="34" charset="0"/>
                <a:ea typeface="Lato" panose="020F0502020204030203" pitchFamily="34" charset="0"/>
                <a:cs typeface="Lato" panose="020F0502020204030203" pitchFamily="34" charset="0"/>
                <a:sym typeface="Lato"/>
              </a:rPr>
              <a:t>micro-batch</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el</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cual</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procesa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los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data streams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como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una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serie</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pequeños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jobs batch.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Esto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le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permite</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alcanzar</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latencias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muy</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pequeñas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que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llegan</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hasta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los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100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ms.</a:t>
            </a:r>
            <a:endPar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endPar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Desde la version 2.3 de Spark se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incorporo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un nuevo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modelo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procesamiento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baja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latencia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llamado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b="1" dirty="0">
                <a:solidFill>
                  <a:schemeClr val="bg1"/>
                </a:solidFill>
                <a:latin typeface="Lato" panose="020F0502020204030203" pitchFamily="34" charset="0"/>
                <a:ea typeface="Lato" panose="020F0502020204030203" pitchFamily="34" charset="0"/>
                <a:cs typeface="Lato" panose="020F0502020204030203" pitchFamily="34" charset="0"/>
                <a:sym typeface="Lato"/>
              </a:rPr>
              <a:t>Continuous Processing</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el</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cual</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puede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alcanzar</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hasta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latencias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de 1ms</a:t>
            </a:r>
          </a:p>
        </p:txBody>
      </p:sp>
      <p:sp>
        <p:nvSpPr>
          <p:cNvPr id="3" name="AutoShape 4" descr="Imagen 0 en Qué es Apache Spark">
            <a:extLst>
              <a:ext uri="{FF2B5EF4-FFF2-40B4-BE49-F238E27FC236}">
                <a16:creationId xmlns:a16="http://schemas.microsoft.com/office/drawing/2014/main" id="{B053FD60-9EB4-8DC2-13E8-2ED1FDAF055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sp>
        <p:nvSpPr>
          <p:cNvPr id="4" name="AutoShape 6" descr="Imagen 0 en Qué es Apache Spark">
            <a:extLst>
              <a:ext uri="{FF2B5EF4-FFF2-40B4-BE49-F238E27FC236}">
                <a16:creationId xmlns:a16="http://schemas.microsoft.com/office/drawing/2014/main" id="{2CABBF83-7EAA-FE68-4CC2-EF3C871AD1D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a:stretch/>
        </p:blipFill>
        <p:spPr>
          <a:xfrm>
            <a:off x="-52325" y="-149300"/>
            <a:ext cx="9196324" cy="5354774"/>
          </a:xfrm>
          <a:prstGeom prst="rect">
            <a:avLst/>
          </a:prstGeom>
          <a:noFill/>
          <a:ln>
            <a:noFill/>
          </a:ln>
        </p:spPr>
      </p:pic>
      <p:pic>
        <p:nvPicPr>
          <p:cNvPr id="63" name="Google Shape;63;p2"/>
          <p:cNvPicPr preferRelativeResize="0"/>
          <p:nvPr/>
        </p:nvPicPr>
        <p:blipFill rotWithShape="1">
          <a:blip r:embed="rId4">
            <a:alphaModFix/>
          </a:blip>
          <a:srcRect/>
          <a:stretch/>
        </p:blipFill>
        <p:spPr>
          <a:xfrm>
            <a:off x="7165550" y="4587100"/>
            <a:ext cx="1423473" cy="473326"/>
          </a:xfrm>
          <a:prstGeom prst="rect">
            <a:avLst/>
          </a:prstGeom>
          <a:noFill/>
          <a:ln>
            <a:noFill/>
          </a:ln>
        </p:spPr>
      </p:pic>
      <p:sp>
        <p:nvSpPr>
          <p:cNvPr id="64" name="Google Shape;64;p2"/>
          <p:cNvSpPr txBox="1"/>
          <p:nvPr/>
        </p:nvSpPr>
        <p:spPr>
          <a:xfrm>
            <a:off x="794650" y="257700"/>
            <a:ext cx="7125764"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419" sz="3600" b="1" i="0" u="none" strike="noStrike" cap="none" dirty="0">
                <a:solidFill>
                  <a:srgbClr val="FF7C55"/>
                </a:solidFill>
                <a:latin typeface="Lato"/>
                <a:ea typeface="Lato"/>
                <a:cs typeface="Lato"/>
                <a:sym typeface="Lato"/>
              </a:rPr>
              <a:t>Ejemplo de conteo de palabras</a:t>
            </a:r>
          </a:p>
        </p:txBody>
      </p:sp>
      <p:sp>
        <p:nvSpPr>
          <p:cNvPr id="65" name="Google Shape;65;p2"/>
          <p:cNvSpPr txBox="1"/>
          <p:nvPr/>
        </p:nvSpPr>
        <p:spPr>
          <a:xfrm>
            <a:off x="5952775" y="47750"/>
            <a:ext cx="30489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s-ES" sz="1200" b="0" i="1" u="none" strike="noStrike" cap="none" dirty="0">
                <a:solidFill>
                  <a:srgbClr val="FF7C55"/>
                </a:solidFill>
                <a:latin typeface="Lato"/>
                <a:ea typeface="Lato"/>
                <a:cs typeface="Lato"/>
                <a:sym typeface="Lato"/>
              </a:rPr>
              <a:t>Sesión 4</a:t>
            </a:r>
            <a:endParaRPr sz="1200" b="0" i="1" u="none" strike="noStrike" cap="none" dirty="0">
              <a:solidFill>
                <a:srgbClr val="FF7C55"/>
              </a:solidFill>
              <a:latin typeface="Lato"/>
              <a:ea typeface="Lato"/>
              <a:cs typeface="Lato"/>
              <a:sym typeface="Lato"/>
            </a:endParaRPr>
          </a:p>
        </p:txBody>
      </p:sp>
      <p:sp>
        <p:nvSpPr>
          <p:cNvPr id="66" name="Google Shape;66;p2"/>
          <p:cNvSpPr/>
          <p:nvPr/>
        </p:nvSpPr>
        <p:spPr>
          <a:xfrm>
            <a:off x="902499" y="928521"/>
            <a:ext cx="7446852"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l"/>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Vamos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crear</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un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programa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que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lleve</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un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conteo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de las palabras que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recibe</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manera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continua.  El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programa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debe</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mostrar</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la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cantidad</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veces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que ha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llegado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una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palabra</a:t>
            </a:r>
          </a:p>
          <a:p>
            <a:pPr algn="l"/>
            <a:endPar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La data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será</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transmitida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por</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el</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puerto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9999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desde</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un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servicios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localmente</a:t>
            </a:r>
            <a:endPar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endPar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endPar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 name="AutoShape 4" descr="Imagen 0 en Qué es Apache Spark">
            <a:extLst>
              <a:ext uri="{FF2B5EF4-FFF2-40B4-BE49-F238E27FC236}">
                <a16:creationId xmlns:a16="http://schemas.microsoft.com/office/drawing/2014/main" id="{B053FD60-9EB4-8DC2-13E8-2ED1FDAF055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sp>
        <p:nvSpPr>
          <p:cNvPr id="4" name="AutoShape 6" descr="Imagen 0 en Qué es Apache Spark">
            <a:extLst>
              <a:ext uri="{FF2B5EF4-FFF2-40B4-BE49-F238E27FC236}">
                <a16:creationId xmlns:a16="http://schemas.microsoft.com/office/drawing/2014/main" id="{2CABBF83-7EAA-FE68-4CC2-EF3C871AD1D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spTree>
    <p:extLst>
      <p:ext uri="{BB962C8B-B14F-4D97-AF65-F5344CB8AC3E}">
        <p14:creationId xmlns:p14="http://schemas.microsoft.com/office/powerpoint/2010/main" val="104720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a:stretch/>
        </p:blipFill>
        <p:spPr>
          <a:xfrm>
            <a:off x="-52325" y="-149300"/>
            <a:ext cx="9196324" cy="5354774"/>
          </a:xfrm>
          <a:prstGeom prst="rect">
            <a:avLst/>
          </a:prstGeom>
          <a:noFill/>
          <a:ln>
            <a:noFill/>
          </a:ln>
        </p:spPr>
      </p:pic>
      <p:pic>
        <p:nvPicPr>
          <p:cNvPr id="63" name="Google Shape;63;p2"/>
          <p:cNvPicPr preferRelativeResize="0"/>
          <p:nvPr/>
        </p:nvPicPr>
        <p:blipFill rotWithShape="1">
          <a:blip r:embed="rId4">
            <a:alphaModFix/>
          </a:blip>
          <a:srcRect/>
          <a:stretch/>
        </p:blipFill>
        <p:spPr>
          <a:xfrm>
            <a:off x="7165550" y="4587100"/>
            <a:ext cx="1423473" cy="473326"/>
          </a:xfrm>
          <a:prstGeom prst="rect">
            <a:avLst/>
          </a:prstGeom>
          <a:noFill/>
          <a:ln>
            <a:noFill/>
          </a:ln>
        </p:spPr>
      </p:pic>
      <p:sp>
        <p:nvSpPr>
          <p:cNvPr id="64" name="Google Shape;64;p2"/>
          <p:cNvSpPr txBox="1"/>
          <p:nvPr/>
        </p:nvSpPr>
        <p:spPr>
          <a:xfrm>
            <a:off x="794649" y="257700"/>
            <a:ext cx="7272391"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419" sz="3600" b="1" i="0" u="none" strike="noStrike" cap="none" dirty="0">
                <a:solidFill>
                  <a:srgbClr val="FF7C55"/>
                </a:solidFill>
                <a:latin typeface="Lato"/>
                <a:ea typeface="Lato"/>
                <a:cs typeface="Lato"/>
                <a:sym typeface="Lato"/>
              </a:rPr>
              <a:t>Ejemplo – Crear la sesión</a:t>
            </a:r>
          </a:p>
        </p:txBody>
      </p:sp>
      <p:sp>
        <p:nvSpPr>
          <p:cNvPr id="65" name="Google Shape;65;p2"/>
          <p:cNvSpPr txBox="1"/>
          <p:nvPr/>
        </p:nvSpPr>
        <p:spPr>
          <a:xfrm>
            <a:off x="5952775" y="47750"/>
            <a:ext cx="30489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s-ES" sz="1200" b="0" i="1" u="none" strike="noStrike" cap="none" dirty="0">
                <a:solidFill>
                  <a:srgbClr val="FF7C55"/>
                </a:solidFill>
                <a:latin typeface="Lato"/>
                <a:ea typeface="Lato"/>
                <a:cs typeface="Lato"/>
                <a:sym typeface="Lato"/>
              </a:rPr>
              <a:t>Sesión 4</a:t>
            </a:r>
            <a:endParaRPr sz="1200" b="0" i="1" u="none" strike="noStrike" cap="none" dirty="0">
              <a:solidFill>
                <a:srgbClr val="FF7C55"/>
              </a:solidFill>
              <a:latin typeface="Lato"/>
              <a:ea typeface="Lato"/>
              <a:cs typeface="Lato"/>
              <a:sym typeface="Lato"/>
            </a:endParaRPr>
          </a:p>
        </p:txBody>
      </p:sp>
      <p:sp>
        <p:nvSpPr>
          <p:cNvPr id="66" name="Google Shape;66;p2"/>
          <p:cNvSpPr/>
          <p:nvPr/>
        </p:nvSpPr>
        <p:spPr>
          <a:xfrm>
            <a:off x="902498" y="928521"/>
            <a:ext cx="3818357"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ctr"/>
            <a:r>
              <a:rPr lang="es-419" b="1" dirty="0">
                <a:solidFill>
                  <a:schemeClr val="bg1"/>
                </a:solidFill>
                <a:latin typeface="Lato" panose="020F0502020204030203" pitchFamily="34" charset="0"/>
                <a:ea typeface="Lato" panose="020F0502020204030203" pitchFamily="34" charset="0"/>
                <a:cs typeface="Lato" panose="020F0502020204030203" pitchFamily="34" charset="0"/>
                <a:sym typeface="Lato"/>
              </a:rPr>
              <a:t>Python</a:t>
            </a:r>
          </a:p>
          <a:p>
            <a:pPr algn="l"/>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from</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pyspark.sql</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import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SparkSession</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from</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pyspark.sql.functions</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import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explode</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from</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pyspark.sql.functions</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import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split</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spark</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SparkSession</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builder</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appName</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StructuredNetworkWordCount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getOrCreate</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p>
        </p:txBody>
      </p:sp>
      <p:sp>
        <p:nvSpPr>
          <p:cNvPr id="2" name="Google Shape;66;p2">
            <a:extLst>
              <a:ext uri="{FF2B5EF4-FFF2-40B4-BE49-F238E27FC236}">
                <a16:creationId xmlns:a16="http://schemas.microsoft.com/office/drawing/2014/main" id="{08AB5B5F-4F0E-8CB7-5267-B2AB0545F009}"/>
              </a:ext>
            </a:extLst>
          </p:cNvPr>
          <p:cNvSpPr/>
          <p:nvPr/>
        </p:nvSpPr>
        <p:spPr>
          <a:xfrm>
            <a:off x="4939667" y="928520"/>
            <a:ext cx="3818357"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ctr"/>
            <a:r>
              <a:rPr lang="es-419" b="1" dirty="0">
                <a:solidFill>
                  <a:schemeClr val="bg1"/>
                </a:solidFill>
                <a:latin typeface="Lato" panose="020F0502020204030203" pitchFamily="34" charset="0"/>
                <a:ea typeface="Lato" panose="020F0502020204030203" pitchFamily="34" charset="0"/>
                <a:cs typeface="Lato" panose="020F0502020204030203" pitchFamily="34" charset="0"/>
                <a:sym typeface="Lato"/>
              </a:rPr>
              <a:t>Scala</a:t>
            </a:r>
          </a:p>
          <a:p>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import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org.apache.spark.sql.functions</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._</a:t>
            </a:r>
          </a:p>
          <a:p>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import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org.apache.spark.sql.SparkSession</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val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spark</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SparkSession</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builder</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appName</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StructuredNetworkWordCount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p>
          <a:p>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getOrCreate</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p>
          <a:p>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p>
          <a:p>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import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spark.implicits</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._</a:t>
            </a:r>
          </a:p>
        </p:txBody>
      </p:sp>
    </p:spTree>
    <p:extLst>
      <p:ext uri="{BB962C8B-B14F-4D97-AF65-F5344CB8AC3E}">
        <p14:creationId xmlns:p14="http://schemas.microsoft.com/office/powerpoint/2010/main" val="15853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a:stretch/>
        </p:blipFill>
        <p:spPr>
          <a:xfrm>
            <a:off x="-52325" y="-149300"/>
            <a:ext cx="9196324" cy="5354774"/>
          </a:xfrm>
          <a:prstGeom prst="rect">
            <a:avLst/>
          </a:prstGeom>
          <a:noFill/>
          <a:ln>
            <a:noFill/>
          </a:ln>
        </p:spPr>
      </p:pic>
      <p:pic>
        <p:nvPicPr>
          <p:cNvPr id="63" name="Google Shape;63;p2"/>
          <p:cNvPicPr preferRelativeResize="0"/>
          <p:nvPr/>
        </p:nvPicPr>
        <p:blipFill rotWithShape="1">
          <a:blip r:embed="rId4">
            <a:alphaModFix/>
          </a:blip>
          <a:srcRect/>
          <a:stretch/>
        </p:blipFill>
        <p:spPr>
          <a:xfrm>
            <a:off x="7165550" y="4587100"/>
            <a:ext cx="1423473" cy="473326"/>
          </a:xfrm>
          <a:prstGeom prst="rect">
            <a:avLst/>
          </a:prstGeom>
          <a:noFill/>
          <a:ln>
            <a:noFill/>
          </a:ln>
        </p:spPr>
      </p:pic>
      <p:sp>
        <p:nvSpPr>
          <p:cNvPr id="64" name="Google Shape;64;p2"/>
          <p:cNvSpPr txBox="1"/>
          <p:nvPr/>
        </p:nvSpPr>
        <p:spPr>
          <a:xfrm>
            <a:off x="794649" y="257700"/>
            <a:ext cx="7272391"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err="1">
                <a:solidFill>
                  <a:srgbClr val="FF7C55"/>
                </a:solidFill>
                <a:latin typeface="Lato"/>
                <a:ea typeface="Lato"/>
                <a:cs typeface="Lato"/>
                <a:sym typeface="Lato"/>
              </a:rPr>
              <a:t>Ejemplo</a:t>
            </a:r>
            <a:r>
              <a:rPr lang="en-US" sz="3600" b="1" i="0" u="none" strike="noStrike" cap="none" dirty="0">
                <a:solidFill>
                  <a:srgbClr val="FF7C55"/>
                </a:solidFill>
                <a:latin typeface="Lato"/>
                <a:ea typeface="Lato"/>
                <a:cs typeface="Lato"/>
                <a:sym typeface="Lato"/>
              </a:rPr>
              <a:t> – Leer y </a:t>
            </a:r>
            <a:r>
              <a:rPr lang="en-US" sz="3600" b="1" i="0" u="none" strike="noStrike" cap="none" dirty="0" err="1">
                <a:solidFill>
                  <a:srgbClr val="FF7C55"/>
                </a:solidFill>
                <a:latin typeface="Lato"/>
                <a:ea typeface="Lato"/>
                <a:cs typeface="Lato"/>
                <a:sym typeface="Lato"/>
              </a:rPr>
              <a:t>Transformar</a:t>
            </a:r>
            <a:endParaRPr lang="en-US" sz="3600" b="1" i="0" u="none" strike="noStrike" cap="none" dirty="0">
              <a:solidFill>
                <a:srgbClr val="FF7C55"/>
              </a:solidFill>
              <a:latin typeface="Lato"/>
              <a:ea typeface="Lato"/>
              <a:cs typeface="Lato"/>
              <a:sym typeface="Lato"/>
            </a:endParaRPr>
          </a:p>
        </p:txBody>
      </p:sp>
      <p:sp>
        <p:nvSpPr>
          <p:cNvPr id="65" name="Google Shape;65;p2"/>
          <p:cNvSpPr txBox="1"/>
          <p:nvPr/>
        </p:nvSpPr>
        <p:spPr>
          <a:xfrm>
            <a:off x="5952775" y="47750"/>
            <a:ext cx="30489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s-ES" sz="1200" b="0" i="1" u="none" strike="noStrike" cap="none" dirty="0">
                <a:solidFill>
                  <a:srgbClr val="FF7C55"/>
                </a:solidFill>
                <a:latin typeface="Lato"/>
                <a:ea typeface="Lato"/>
                <a:cs typeface="Lato"/>
                <a:sym typeface="Lato"/>
              </a:rPr>
              <a:t>Sesión 4</a:t>
            </a:r>
            <a:endParaRPr sz="1200" b="0" i="1" u="none" strike="noStrike" cap="none" dirty="0">
              <a:solidFill>
                <a:srgbClr val="FF7C55"/>
              </a:solidFill>
              <a:latin typeface="Lato"/>
              <a:ea typeface="Lato"/>
              <a:cs typeface="Lato"/>
              <a:sym typeface="Lato"/>
            </a:endParaRPr>
          </a:p>
        </p:txBody>
      </p:sp>
      <p:sp>
        <p:nvSpPr>
          <p:cNvPr id="66" name="Google Shape;66;p2"/>
          <p:cNvSpPr/>
          <p:nvPr/>
        </p:nvSpPr>
        <p:spPr>
          <a:xfrm>
            <a:off x="902499" y="928521"/>
            <a:ext cx="3741864"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ctr"/>
            <a:r>
              <a:rPr lang="en-US" b="1" dirty="0">
                <a:solidFill>
                  <a:schemeClr val="bg1"/>
                </a:solidFill>
                <a:latin typeface="Lato" panose="020F0502020204030203" pitchFamily="34" charset="0"/>
                <a:ea typeface="Lato" panose="020F0502020204030203" pitchFamily="34" charset="0"/>
                <a:cs typeface="Lato" panose="020F0502020204030203" pitchFamily="34" charset="0"/>
                <a:sym typeface="Lato"/>
              </a:rPr>
              <a:t>Python</a:t>
            </a:r>
          </a:p>
          <a:p>
            <a:pPr algn="l"/>
            <a:endPar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endParaRPr>
          </a:p>
          <a:p>
            <a:pPr algn="l"/>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Create </a:t>
            </a:r>
            <a:r>
              <a:rPr lang="en-US" sz="1200" i="1" dirty="0" err="1">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DataFrame</a:t>
            </a:r>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representing the stream</a:t>
            </a:r>
          </a:p>
          <a:p>
            <a:pPr algn="l"/>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of input lines from connection to</a:t>
            </a:r>
          </a:p>
          <a:p>
            <a:pPr algn="l"/>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localhost:9999</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lines = </a:t>
            </a:r>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spark.readStream</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.format("socket") \</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.option("host", "localhost") \</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.option("port", 9999) \</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.load()</a:t>
            </a:r>
          </a:p>
          <a:p>
            <a:pPr algn="l"/>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Split the lines into words</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words = </a:t>
            </a:r>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lines.select</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explode(split(</a:t>
            </a:r>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lines.value</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 ")).alias("word"))</a:t>
            </a:r>
          </a:p>
          <a:p>
            <a:pPr algn="l"/>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Generate running word count</a:t>
            </a:r>
          </a:p>
          <a:p>
            <a:pPr algn="l"/>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wordCounts</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 </a:t>
            </a:r>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words.groupBy</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("word").count()</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2" name="Google Shape;66;p2">
            <a:extLst>
              <a:ext uri="{FF2B5EF4-FFF2-40B4-BE49-F238E27FC236}">
                <a16:creationId xmlns:a16="http://schemas.microsoft.com/office/drawing/2014/main" id="{08AB5B5F-4F0E-8CB7-5267-B2AB0545F009}"/>
              </a:ext>
            </a:extLst>
          </p:cNvPr>
          <p:cNvSpPr/>
          <p:nvPr/>
        </p:nvSpPr>
        <p:spPr>
          <a:xfrm>
            <a:off x="5016160" y="928520"/>
            <a:ext cx="3741864"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ctr"/>
            <a:r>
              <a:rPr lang="en-US" b="1" dirty="0">
                <a:solidFill>
                  <a:schemeClr val="bg1"/>
                </a:solidFill>
                <a:latin typeface="Lato" panose="020F0502020204030203" pitchFamily="34" charset="0"/>
                <a:ea typeface="Lato" panose="020F0502020204030203" pitchFamily="34" charset="0"/>
                <a:cs typeface="Lato" panose="020F0502020204030203" pitchFamily="34" charset="0"/>
                <a:sym typeface="Lato"/>
              </a:rPr>
              <a:t>Scala</a:t>
            </a:r>
          </a:p>
          <a:p>
            <a:endPar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endParaRPr>
          </a:p>
          <a:p>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Create </a:t>
            </a:r>
            <a:r>
              <a:rPr lang="en-US" sz="1200" i="1" dirty="0" err="1">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DataFrame</a:t>
            </a:r>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representing the stream</a:t>
            </a:r>
          </a:p>
          <a:p>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of input lines from connection to</a:t>
            </a:r>
          </a:p>
          <a:p>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localhost:9999</a:t>
            </a: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val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lines</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spark.readStream</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format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("socket")</a:t>
            </a: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option</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("host", "localhost")</a:t>
            </a: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option</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port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9999)</a:t>
            </a: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.load()</a:t>
            </a:r>
          </a:p>
          <a:p>
            <a:pPr algn="l"/>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s-419"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Split </a:t>
            </a:r>
            <a:r>
              <a:rPr lang="es-419" sz="1200" i="1" dirty="0" err="1">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the</a:t>
            </a:r>
            <a:r>
              <a:rPr lang="es-419"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a:t>
            </a:r>
            <a:r>
              <a:rPr lang="es-419" sz="1200" i="1" dirty="0" err="1">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lines</a:t>
            </a:r>
            <a:r>
              <a:rPr lang="es-419"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a:t>
            </a:r>
            <a:r>
              <a:rPr lang="es-419" sz="1200" i="1" dirty="0" err="1">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into</a:t>
            </a:r>
            <a:r>
              <a:rPr lang="es-419"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a:t>
            </a:r>
            <a:r>
              <a:rPr lang="es-419" sz="1200" i="1" dirty="0" err="1">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words</a:t>
            </a:r>
            <a:endParaRPr lang="es-419"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endParaRP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val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words</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 lines.as[</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String</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flatMap</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(_.</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split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p>
          <a:p>
            <a:pPr algn="l"/>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s-419"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a:t>
            </a:r>
            <a:r>
              <a:rPr lang="es-419" sz="1200" i="1" dirty="0" err="1">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Generate</a:t>
            </a:r>
            <a:r>
              <a:rPr lang="es-419"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running </a:t>
            </a:r>
            <a:r>
              <a:rPr lang="es-419" sz="1200" i="1" dirty="0" err="1">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word</a:t>
            </a:r>
            <a:r>
              <a:rPr lang="es-419"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a:t>
            </a:r>
            <a:r>
              <a:rPr lang="es-419" sz="1200" i="1" dirty="0" err="1">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count</a:t>
            </a:r>
            <a:endParaRPr lang="es-419"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endParaRPr>
          </a:p>
          <a:p>
            <a:pPr algn="l"/>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val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wordCounts</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 </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words.groupBy</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value</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r>
              <a:rPr lang="es-419"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count</a:t>
            </a:r>
            <a:r>
              <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p>
        </p:txBody>
      </p:sp>
    </p:spTree>
    <p:extLst>
      <p:ext uri="{BB962C8B-B14F-4D97-AF65-F5344CB8AC3E}">
        <p14:creationId xmlns:p14="http://schemas.microsoft.com/office/powerpoint/2010/main" val="1688828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a:stretch/>
        </p:blipFill>
        <p:spPr>
          <a:xfrm>
            <a:off x="-52325" y="-149300"/>
            <a:ext cx="9196324" cy="5354774"/>
          </a:xfrm>
          <a:prstGeom prst="rect">
            <a:avLst/>
          </a:prstGeom>
          <a:noFill/>
          <a:ln>
            <a:noFill/>
          </a:ln>
        </p:spPr>
      </p:pic>
      <p:pic>
        <p:nvPicPr>
          <p:cNvPr id="63" name="Google Shape;63;p2"/>
          <p:cNvPicPr preferRelativeResize="0"/>
          <p:nvPr/>
        </p:nvPicPr>
        <p:blipFill rotWithShape="1">
          <a:blip r:embed="rId4">
            <a:alphaModFix/>
          </a:blip>
          <a:srcRect/>
          <a:stretch/>
        </p:blipFill>
        <p:spPr>
          <a:xfrm>
            <a:off x="7165550" y="4587100"/>
            <a:ext cx="1423473" cy="473326"/>
          </a:xfrm>
          <a:prstGeom prst="rect">
            <a:avLst/>
          </a:prstGeom>
          <a:noFill/>
          <a:ln>
            <a:noFill/>
          </a:ln>
        </p:spPr>
      </p:pic>
      <p:sp>
        <p:nvSpPr>
          <p:cNvPr id="64" name="Google Shape;64;p2"/>
          <p:cNvSpPr txBox="1"/>
          <p:nvPr/>
        </p:nvSpPr>
        <p:spPr>
          <a:xfrm>
            <a:off x="794649" y="257700"/>
            <a:ext cx="7272391"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err="1">
                <a:solidFill>
                  <a:srgbClr val="FF7C55"/>
                </a:solidFill>
                <a:latin typeface="Lato"/>
                <a:ea typeface="Lato"/>
                <a:cs typeface="Lato"/>
                <a:sym typeface="Lato"/>
              </a:rPr>
              <a:t>Ejemplo</a:t>
            </a:r>
            <a:r>
              <a:rPr lang="en-US" sz="3600" b="1" i="0" u="none" strike="noStrike" cap="none" dirty="0">
                <a:solidFill>
                  <a:srgbClr val="FF7C55"/>
                </a:solidFill>
                <a:latin typeface="Lato"/>
                <a:ea typeface="Lato"/>
                <a:cs typeface="Lato"/>
                <a:sym typeface="Lato"/>
              </a:rPr>
              <a:t> – </a:t>
            </a:r>
            <a:r>
              <a:rPr lang="en-US" sz="3600" b="1" i="0" u="none" strike="noStrike" cap="none" dirty="0" err="1">
                <a:solidFill>
                  <a:srgbClr val="FF7C55"/>
                </a:solidFill>
                <a:latin typeface="Lato"/>
                <a:ea typeface="Lato"/>
                <a:cs typeface="Lato"/>
                <a:sym typeface="Lato"/>
              </a:rPr>
              <a:t>Mostrar</a:t>
            </a:r>
            <a:r>
              <a:rPr lang="en-US" sz="3600" b="1" i="0" u="none" strike="noStrike" cap="none" dirty="0">
                <a:solidFill>
                  <a:srgbClr val="FF7C55"/>
                </a:solidFill>
                <a:latin typeface="Lato"/>
                <a:ea typeface="Lato"/>
                <a:cs typeface="Lato"/>
                <a:sym typeface="Lato"/>
              </a:rPr>
              <a:t> </a:t>
            </a:r>
            <a:r>
              <a:rPr lang="en-US" sz="3600" b="1" i="0" u="none" strike="noStrike" cap="none" dirty="0" err="1">
                <a:solidFill>
                  <a:srgbClr val="FF7C55"/>
                </a:solidFill>
                <a:latin typeface="Lato"/>
                <a:ea typeface="Lato"/>
                <a:cs typeface="Lato"/>
                <a:sym typeface="Lato"/>
              </a:rPr>
              <a:t>resultados</a:t>
            </a:r>
            <a:endParaRPr lang="en-US" sz="3600" b="1" i="0" u="none" strike="noStrike" cap="none" dirty="0">
              <a:solidFill>
                <a:srgbClr val="FF7C55"/>
              </a:solidFill>
              <a:latin typeface="Lato"/>
              <a:ea typeface="Lato"/>
              <a:cs typeface="Lato"/>
              <a:sym typeface="Lato"/>
            </a:endParaRPr>
          </a:p>
        </p:txBody>
      </p:sp>
      <p:sp>
        <p:nvSpPr>
          <p:cNvPr id="65" name="Google Shape;65;p2"/>
          <p:cNvSpPr txBox="1"/>
          <p:nvPr/>
        </p:nvSpPr>
        <p:spPr>
          <a:xfrm>
            <a:off x="5952775" y="47750"/>
            <a:ext cx="30489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s-ES" sz="1200" b="0" i="1" u="none" strike="noStrike" cap="none" dirty="0">
                <a:solidFill>
                  <a:srgbClr val="FF7C55"/>
                </a:solidFill>
                <a:latin typeface="Lato"/>
                <a:ea typeface="Lato"/>
                <a:cs typeface="Lato"/>
                <a:sym typeface="Lato"/>
              </a:rPr>
              <a:t>Sesión 4</a:t>
            </a:r>
            <a:endParaRPr sz="1200" b="0" i="1" u="none" strike="noStrike" cap="none" dirty="0">
              <a:solidFill>
                <a:srgbClr val="FF7C55"/>
              </a:solidFill>
              <a:latin typeface="Lato"/>
              <a:ea typeface="Lato"/>
              <a:cs typeface="Lato"/>
              <a:sym typeface="Lato"/>
            </a:endParaRPr>
          </a:p>
        </p:txBody>
      </p:sp>
      <p:sp>
        <p:nvSpPr>
          <p:cNvPr id="66" name="Google Shape;66;p2"/>
          <p:cNvSpPr/>
          <p:nvPr/>
        </p:nvSpPr>
        <p:spPr>
          <a:xfrm>
            <a:off x="902499" y="928521"/>
            <a:ext cx="3741864"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ctr"/>
            <a:r>
              <a:rPr lang="en-US" b="1" dirty="0">
                <a:solidFill>
                  <a:schemeClr val="bg1"/>
                </a:solidFill>
                <a:latin typeface="Lato" panose="020F0502020204030203" pitchFamily="34" charset="0"/>
                <a:ea typeface="Lato" panose="020F0502020204030203" pitchFamily="34" charset="0"/>
                <a:cs typeface="Lato" panose="020F0502020204030203" pitchFamily="34" charset="0"/>
                <a:sym typeface="Lato"/>
              </a:rPr>
              <a:t>Python</a:t>
            </a:r>
          </a:p>
          <a:p>
            <a:pPr algn="l"/>
            <a:endPar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endParaRPr>
          </a:p>
          <a:p>
            <a:pPr algn="l"/>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 Start running the query that prints the running </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counts to the console</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query = </a:t>
            </a:r>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wordCounts</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writeStream</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outputMode</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("complete") \</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.format("console") \</a:t>
            </a:r>
          </a:p>
          <a:p>
            <a:pPr algn="l"/>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.start()</a:t>
            </a:r>
          </a:p>
          <a:p>
            <a:pPr algn="l"/>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algn="l"/>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query.awaitTermination</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2" name="Google Shape;66;p2">
            <a:extLst>
              <a:ext uri="{FF2B5EF4-FFF2-40B4-BE49-F238E27FC236}">
                <a16:creationId xmlns:a16="http://schemas.microsoft.com/office/drawing/2014/main" id="{08AB5B5F-4F0E-8CB7-5267-B2AB0545F009}"/>
              </a:ext>
            </a:extLst>
          </p:cNvPr>
          <p:cNvSpPr/>
          <p:nvPr/>
        </p:nvSpPr>
        <p:spPr>
          <a:xfrm>
            <a:off x="5016160" y="928520"/>
            <a:ext cx="3741864"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ctr"/>
            <a:r>
              <a:rPr lang="en-US" b="1" dirty="0">
                <a:solidFill>
                  <a:schemeClr val="bg1"/>
                </a:solidFill>
                <a:latin typeface="Lato" panose="020F0502020204030203" pitchFamily="34" charset="0"/>
                <a:ea typeface="Lato" panose="020F0502020204030203" pitchFamily="34" charset="0"/>
                <a:cs typeface="Lato" panose="020F0502020204030203" pitchFamily="34" charset="0"/>
                <a:sym typeface="Lato"/>
              </a:rPr>
              <a:t>Scala</a:t>
            </a:r>
          </a:p>
          <a:p>
            <a:endPar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endParaRPr>
          </a:p>
          <a:p>
            <a:r>
              <a:rPr lang="en-US" sz="1200" i="1" dirty="0">
                <a:solidFill>
                  <a:schemeClr val="accent3">
                    <a:lumMod val="60000"/>
                    <a:lumOff val="40000"/>
                  </a:schemeClr>
                </a:solidFill>
                <a:latin typeface="Lato" panose="020F0502020204030203" pitchFamily="34" charset="0"/>
                <a:ea typeface="Lato" panose="020F0502020204030203" pitchFamily="34" charset="0"/>
                <a:cs typeface="Lato" panose="020F0502020204030203" pitchFamily="34" charset="0"/>
                <a:sym typeface="Lato"/>
              </a:rPr>
              <a:t>// Start running the query that prints the running counts to the console</a:t>
            </a:r>
          </a:p>
          <a:p>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val</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query = </a:t>
            </a:r>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wordCounts.writeStream</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outputMode</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("complete")</a:t>
            </a:r>
          </a:p>
          <a:p>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.format("console")</a:t>
            </a:r>
          </a:p>
          <a:p>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  .start()</a:t>
            </a:r>
          </a:p>
          <a:p>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r>
              <a:rPr lang="en-US" sz="1200"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query.awaitTermination</a:t>
            </a:r>
            <a:r>
              <a:rPr lang="en-US" sz="1200"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endParaRPr lang="es-419" sz="1200"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p:txBody>
      </p:sp>
    </p:spTree>
    <p:extLst>
      <p:ext uri="{BB962C8B-B14F-4D97-AF65-F5344CB8AC3E}">
        <p14:creationId xmlns:p14="http://schemas.microsoft.com/office/powerpoint/2010/main" val="2395373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a:stretch/>
        </p:blipFill>
        <p:spPr>
          <a:xfrm>
            <a:off x="-52325" y="-149300"/>
            <a:ext cx="9196324" cy="5354774"/>
          </a:xfrm>
          <a:prstGeom prst="rect">
            <a:avLst/>
          </a:prstGeom>
          <a:noFill/>
          <a:ln>
            <a:noFill/>
          </a:ln>
        </p:spPr>
      </p:pic>
      <p:pic>
        <p:nvPicPr>
          <p:cNvPr id="63" name="Google Shape;63;p2"/>
          <p:cNvPicPr preferRelativeResize="0"/>
          <p:nvPr/>
        </p:nvPicPr>
        <p:blipFill rotWithShape="1">
          <a:blip r:embed="rId4">
            <a:alphaModFix/>
          </a:blip>
          <a:srcRect/>
          <a:stretch/>
        </p:blipFill>
        <p:spPr>
          <a:xfrm>
            <a:off x="7165550" y="4587100"/>
            <a:ext cx="1423473" cy="473326"/>
          </a:xfrm>
          <a:prstGeom prst="rect">
            <a:avLst/>
          </a:prstGeom>
          <a:noFill/>
          <a:ln>
            <a:noFill/>
          </a:ln>
        </p:spPr>
      </p:pic>
      <p:sp>
        <p:nvSpPr>
          <p:cNvPr id="64" name="Google Shape;64;p2"/>
          <p:cNvSpPr txBox="1"/>
          <p:nvPr/>
        </p:nvSpPr>
        <p:spPr>
          <a:xfrm>
            <a:off x="794650" y="257700"/>
            <a:ext cx="7125764"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419" sz="3600" b="1" i="0" u="none" strike="noStrike" cap="none" dirty="0">
                <a:solidFill>
                  <a:srgbClr val="FF7C55"/>
                </a:solidFill>
                <a:latin typeface="Lato"/>
                <a:ea typeface="Lato"/>
                <a:cs typeface="Lato"/>
                <a:sym typeface="Lato"/>
              </a:rPr>
              <a:t>Spark Structured Streaming</a:t>
            </a:r>
          </a:p>
        </p:txBody>
      </p:sp>
      <p:sp>
        <p:nvSpPr>
          <p:cNvPr id="65" name="Google Shape;65;p2"/>
          <p:cNvSpPr txBox="1"/>
          <p:nvPr/>
        </p:nvSpPr>
        <p:spPr>
          <a:xfrm>
            <a:off x="5952775" y="47750"/>
            <a:ext cx="30489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s-ES" sz="1200" b="0" i="1" u="none" strike="noStrike" cap="none" dirty="0">
                <a:solidFill>
                  <a:srgbClr val="FF7C55"/>
                </a:solidFill>
                <a:latin typeface="Lato"/>
                <a:ea typeface="Lato"/>
                <a:cs typeface="Lato"/>
                <a:sym typeface="Lato"/>
              </a:rPr>
              <a:t>Sesión 4</a:t>
            </a:r>
            <a:endParaRPr sz="1200" b="0" i="1" u="none" strike="noStrike" cap="none" dirty="0">
              <a:solidFill>
                <a:srgbClr val="FF7C55"/>
              </a:solidFill>
              <a:latin typeface="Lato"/>
              <a:ea typeface="Lato"/>
              <a:cs typeface="Lato"/>
              <a:sym typeface="Lato"/>
            </a:endParaRPr>
          </a:p>
        </p:txBody>
      </p:sp>
      <p:sp>
        <p:nvSpPr>
          <p:cNvPr id="66" name="Google Shape;66;p2"/>
          <p:cNvSpPr/>
          <p:nvPr/>
        </p:nvSpPr>
        <p:spPr>
          <a:xfrm>
            <a:off x="902499" y="928521"/>
            <a:ext cx="7446852"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l"/>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El Input Data Stream la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nueva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data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arriva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y se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va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adicionando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como</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si</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fuerna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nuevas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filas</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en</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una</a:t>
            </a: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n-US"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tabla</a:t>
            </a:r>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 name="AutoShape 4" descr="Imagen 0 en Qué es Apache Spark">
            <a:extLst>
              <a:ext uri="{FF2B5EF4-FFF2-40B4-BE49-F238E27FC236}">
                <a16:creationId xmlns:a16="http://schemas.microsoft.com/office/drawing/2014/main" id="{B053FD60-9EB4-8DC2-13E8-2ED1FDAF055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sp>
        <p:nvSpPr>
          <p:cNvPr id="4" name="AutoShape 6" descr="Imagen 0 en Qué es Apache Spark">
            <a:extLst>
              <a:ext uri="{FF2B5EF4-FFF2-40B4-BE49-F238E27FC236}">
                <a16:creationId xmlns:a16="http://schemas.microsoft.com/office/drawing/2014/main" id="{2CABBF83-7EAA-FE68-4CC2-EF3C871AD1D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pic>
        <p:nvPicPr>
          <p:cNvPr id="4098" name="Picture 2" descr="Stream as a Table">
            <a:extLst>
              <a:ext uri="{FF2B5EF4-FFF2-40B4-BE49-F238E27FC236}">
                <a16:creationId xmlns:a16="http://schemas.microsoft.com/office/drawing/2014/main" id="{A652594D-28C7-7ACE-E484-5FC0D597FB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818" y="1815661"/>
            <a:ext cx="4290214" cy="2308225"/>
          </a:xfrm>
          <a:prstGeom prst="rect">
            <a:avLst/>
          </a:prstGeom>
          <a:solidFill>
            <a:schemeClr val="bg1"/>
          </a:solidFill>
        </p:spPr>
      </p:pic>
    </p:spTree>
    <p:extLst>
      <p:ext uri="{BB962C8B-B14F-4D97-AF65-F5344CB8AC3E}">
        <p14:creationId xmlns:p14="http://schemas.microsoft.com/office/powerpoint/2010/main" val="3751501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a:stretch/>
        </p:blipFill>
        <p:spPr>
          <a:xfrm>
            <a:off x="-52325" y="-149300"/>
            <a:ext cx="9196324" cy="5354774"/>
          </a:xfrm>
          <a:prstGeom prst="rect">
            <a:avLst/>
          </a:prstGeom>
          <a:noFill/>
          <a:ln>
            <a:noFill/>
          </a:ln>
        </p:spPr>
      </p:pic>
      <p:pic>
        <p:nvPicPr>
          <p:cNvPr id="63" name="Google Shape;63;p2"/>
          <p:cNvPicPr preferRelativeResize="0"/>
          <p:nvPr/>
        </p:nvPicPr>
        <p:blipFill rotWithShape="1">
          <a:blip r:embed="rId4">
            <a:alphaModFix/>
          </a:blip>
          <a:srcRect/>
          <a:stretch/>
        </p:blipFill>
        <p:spPr>
          <a:xfrm>
            <a:off x="7165550" y="4587100"/>
            <a:ext cx="1423473" cy="473326"/>
          </a:xfrm>
          <a:prstGeom prst="rect">
            <a:avLst/>
          </a:prstGeom>
          <a:noFill/>
          <a:ln>
            <a:noFill/>
          </a:ln>
        </p:spPr>
      </p:pic>
      <p:sp>
        <p:nvSpPr>
          <p:cNvPr id="64" name="Google Shape;64;p2"/>
          <p:cNvSpPr txBox="1"/>
          <p:nvPr/>
        </p:nvSpPr>
        <p:spPr>
          <a:xfrm>
            <a:off x="794650" y="257700"/>
            <a:ext cx="7125764"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419" sz="3600" b="1" i="0" u="none" strike="noStrike" cap="none" dirty="0">
                <a:solidFill>
                  <a:srgbClr val="FF7C55"/>
                </a:solidFill>
                <a:latin typeface="Lato"/>
                <a:ea typeface="Lato"/>
                <a:cs typeface="Lato"/>
                <a:sym typeface="Lato"/>
              </a:rPr>
              <a:t>Spark Structured Streaming</a:t>
            </a:r>
          </a:p>
        </p:txBody>
      </p:sp>
      <p:sp>
        <p:nvSpPr>
          <p:cNvPr id="65" name="Google Shape;65;p2"/>
          <p:cNvSpPr txBox="1"/>
          <p:nvPr/>
        </p:nvSpPr>
        <p:spPr>
          <a:xfrm>
            <a:off x="5952775" y="47750"/>
            <a:ext cx="30489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s-ES" sz="1200" b="0" i="1" u="none" strike="noStrike" cap="none" dirty="0">
                <a:solidFill>
                  <a:srgbClr val="FF7C55"/>
                </a:solidFill>
                <a:latin typeface="Lato"/>
                <a:ea typeface="Lato"/>
                <a:cs typeface="Lato"/>
                <a:sym typeface="Lato"/>
              </a:rPr>
              <a:t>Sesión 4</a:t>
            </a:r>
            <a:endParaRPr sz="1200" b="0" i="1" u="none" strike="noStrike" cap="none" dirty="0">
              <a:solidFill>
                <a:srgbClr val="FF7C55"/>
              </a:solidFill>
              <a:latin typeface="Lato"/>
              <a:ea typeface="Lato"/>
              <a:cs typeface="Lato"/>
              <a:sym typeface="Lato"/>
            </a:endParaRPr>
          </a:p>
        </p:txBody>
      </p:sp>
      <p:sp>
        <p:nvSpPr>
          <p:cNvPr id="66" name="Google Shape;66;p2"/>
          <p:cNvSpPr/>
          <p:nvPr/>
        </p:nvSpPr>
        <p:spPr>
          <a:xfrm>
            <a:off x="902499" y="928521"/>
            <a:ext cx="7446852"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l"/>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La consulta que realicemos sobre la table input generará una nueva table de Resultados la cual incluirá las nuevas filas adicionadas en la tabla input</a:t>
            </a:r>
          </a:p>
        </p:txBody>
      </p:sp>
      <p:sp>
        <p:nvSpPr>
          <p:cNvPr id="3" name="AutoShape 4" descr="Imagen 0 en Qué es Apache Spark">
            <a:extLst>
              <a:ext uri="{FF2B5EF4-FFF2-40B4-BE49-F238E27FC236}">
                <a16:creationId xmlns:a16="http://schemas.microsoft.com/office/drawing/2014/main" id="{B053FD60-9EB4-8DC2-13E8-2ED1FDAF055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sp>
        <p:nvSpPr>
          <p:cNvPr id="4" name="AutoShape 6" descr="Imagen 0 en Qué es Apache Spark">
            <a:extLst>
              <a:ext uri="{FF2B5EF4-FFF2-40B4-BE49-F238E27FC236}">
                <a16:creationId xmlns:a16="http://schemas.microsoft.com/office/drawing/2014/main" id="{2CABBF83-7EAA-FE68-4CC2-EF3C871AD1D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pic>
        <p:nvPicPr>
          <p:cNvPr id="5122" name="Picture 2" descr="Model">
            <a:extLst>
              <a:ext uri="{FF2B5EF4-FFF2-40B4-BE49-F238E27FC236}">
                <a16:creationId xmlns:a16="http://schemas.microsoft.com/office/drawing/2014/main" id="{41C41825-7CB7-32E2-2B16-9AE271516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9313" y="1627440"/>
            <a:ext cx="4325956" cy="2677382"/>
          </a:xfrm>
          <a:prstGeom prst="rect">
            <a:avLst/>
          </a:prstGeom>
          <a:solidFill>
            <a:schemeClr val="bg1"/>
          </a:solidFill>
        </p:spPr>
      </p:pic>
    </p:spTree>
    <p:extLst>
      <p:ext uri="{BB962C8B-B14F-4D97-AF65-F5344CB8AC3E}">
        <p14:creationId xmlns:p14="http://schemas.microsoft.com/office/powerpoint/2010/main" val="79882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a:stretch/>
        </p:blipFill>
        <p:spPr>
          <a:xfrm>
            <a:off x="-52325" y="-149300"/>
            <a:ext cx="9196324" cy="5354774"/>
          </a:xfrm>
          <a:prstGeom prst="rect">
            <a:avLst/>
          </a:prstGeom>
          <a:noFill/>
          <a:ln>
            <a:noFill/>
          </a:ln>
        </p:spPr>
      </p:pic>
      <p:pic>
        <p:nvPicPr>
          <p:cNvPr id="63" name="Google Shape;63;p2"/>
          <p:cNvPicPr preferRelativeResize="0"/>
          <p:nvPr/>
        </p:nvPicPr>
        <p:blipFill rotWithShape="1">
          <a:blip r:embed="rId4">
            <a:alphaModFix/>
          </a:blip>
          <a:srcRect/>
          <a:stretch/>
        </p:blipFill>
        <p:spPr>
          <a:xfrm>
            <a:off x="7165550" y="4587100"/>
            <a:ext cx="1423473" cy="473326"/>
          </a:xfrm>
          <a:prstGeom prst="rect">
            <a:avLst/>
          </a:prstGeom>
          <a:noFill/>
          <a:ln>
            <a:noFill/>
          </a:ln>
        </p:spPr>
      </p:pic>
      <p:sp>
        <p:nvSpPr>
          <p:cNvPr id="64" name="Google Shape;64;p2"/>
          <p:cNvSpPr txBox="1"/>
          <p:nvPr/>
        </p:nvSpPr>
        <p:spPr>
          <a:xfrm>
            <a:off x="794650" y="257700"/>
            <a:ext cx="7125764" cy="7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419" sz="3600" b="1" i="0" u="none" strike="noStrike" cap="none" dirty="0">
                <a:solidFill>
                  <a:srgbClr val="FF7C55"/>
                </a:solidFill>
                <a:latin typeface="Lato"/>
                <a:ea typeface="Lato"/>
                <a:cs typeface="Lato"/>
                <a:sym typeface="Lato"/>
              </a:rPr>
              <a:t>Spark Structured Streaming</a:t>
            </a:r>
          </a:p>
        </p:txBody>
      </p:sp>
      <p:sp>
        <p:nvSpPr>
          <p:cNvPr id="65" name="Google Shape;65;p2"/>
          <p:cNvSpPr txBox="1"/>
          <p:nvPr/>
        </p:nvSpPr>
        <p:spPr>
          <a:xfrm>
            <a:off x="5952775" y="47750"/>
            <a:ext cx="3048900" cy="369302"/>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s-ES" sz="1200" b="0" i="1" u="none" strike="noStrike" cap="none" dirty="0">
                <a:solidFill>
                  <a:srgbClr val="FF7C55"/>
                </a:solidFill>
                <a:latin typeface="Lato"/>
                <a:ea typeface="Lato"/>
                <a:cs typeface="Lato"/>
                <a:sym typeface="Lato"/>
              </a:rPr>
              <a:t>Sesión 4</a:t>
            </a:r>
            <a:endParaRPr sz="1200" b="0" i="1" u="none" strike="noStrike" cap="none" dirty="0">
              <a:solidFill>
                <a:srgbClr val="FF7C55"/>
              </a:solidFill>
              <a:latin typeface="Lato"/>
              <a:ea typeface="Lato"/>
              <a:cs typeface="Lato"/>
              <a:sym typeface="Lato"/>
            </a:endParaRPr>
          </a:p>
        </p:txBody>
      </p:sp>
      <p:sp>
        <p:nvSpPr>
          <p:cNvPr id="66" name="Google Shape;66;p2"/>
          <p:cNvSpPr/>
          <p:nvPr/>
        </p:nvSpPr>
        <p:spPr>
          <a:xfrm>
            <a:off x="902499" y="928521"/>
            <a:ext cx="7446852" cy="3513531"/>
          </a:xfrm>
          <a:prstGeom prst="roundRect">
            <a:avLst>
              <a:gd name="adj" fmla="val 16667"/>
            </a:avLst>
          </a:prstGeom>
          <a:solidFill>
            <a:srgbClr val="FF7C55"/>
          </a:solidFill>
          <a:ln>
            <a:noFill/>
          </a:ln>
        </p:spPr>
        <p:txBody>
          <a:bodyPr spcFirstLastPara="1" wrap="square" lIns="91425" tIns="91425" rIns="91425" bIns="91425" anchor="t" anchorCtr="0">
            <a:noAutofit/>
          </a:bodyPr>
          <a:lstStyle/>
          <a:p>
            <a:pPr algn="l"/>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El “Output” es el resultado de la consulta que es almacenado externamente. El output se puede tener en tres modos:</a:t>
            </a:r>
          </a:p>
          <a:p>
            <a:pPr marL="285750" indent="-285750" algn="l">
              <a:buFont typeface="Arial" panose="020B0604020202020204" pitchFamily="34" charset="0"/>
              <a:buChar char="•"/>
            </a:pPr>
            <a:r>
              <a:rPr lang="en-US" dirty="0">
                <a:solidFill>
                  <a:schemeClr val="bg1"/>
                </a:solidFill>
                <a:latin typeface="Lato" panose="020F0502020204030203" pitchFamily="34" charset="0"/>
                <a:ea typeface="Lato" panose="020F0502020204030203" pitchFamily="34" charset="0"/>
                <a:cs typeface="Lato" panose="020F0502020204030203" pitchFamily="34" charset="0"/>
                <a:sym typeface="Lato"/>
              </a:rPr>
              <a:t>Complete Mode – </a:t>
            </a:r>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Se actualiza toda la tabla de resultados y se </a:t>
            </a:r>
            <a:r>
              <a:rPr lang="es-419"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envia</a:t>
            </a:r>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 al almacenamiento externo</a:t>
            </a:r>
          </a:p>
          <a:p>
            <a:pPr marL="285750" indent="-285750" algn="l">
              <a:buFont typeface="Arial" panose="020B0604020202020204" pitchFamily="34" charset="0"/>
              <a:buChar char="•"/>
            </a:pPr>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marL="285750" indent="-285750" algn="l">
              <a:buFont typeface="Arial" panose="020B0604020202020204" pitchFamily="34" charset="0"/>
              <a:buChar char="•"/>
            </a:pPr>
            <a:r>
              <a:rPr lang="es-419"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Append</a:t>
            </a:r>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Mode</a:t>
            </a:r>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 – Solo las filas recién añadidas en la tabla de resultados desde el ultimo trigger se enviaran en el almacenamiento externo. No esta soportado para operaciones de agregación</a:t>
            </a:r>
          </a:p>
          <a:p>
            <a:pPr marL="285750" indent="-285750" algn="l">
              <a:buFont typeface="Arial" panose="020B0604020202020204" pitchFamily="34" charset="0"/>
              <a:buChar char="•"/>
            </a:pPr>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marL="285750" indent="-285750" algn="l">
              <a:buFont typeface="Arial" panose="020B0604020202020204" pitchFamily="34" charset="0"/>
              <a:buChar char="•"/>
            </a:pPr>
            <a:r>
              <a:rPr lang="es-419"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Update</a:t>
            </a:r>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Mode</a:t>
            </a:r>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 – Solo las filas que se actualizaron en la tabla de resultados desde el ultimo </a:t>
            </a:r>
            <a:r>
              <a:rPr lang="es-419"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trigger</a:t>
            </a:r>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 serán escritas en el almacenamiento externo. (Disponible desde Spark 2.2.1). Si la consulta no contiene agregaciones es idéntica a </a:t>
            </a:r>
            <a:r>
              <a:rPr lang="es-419"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Append</a:t>
            </a:r>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 </a:t>
            </a:r>
            <a:r>
              <a:rPr lang="es-419" dirty="0" err="1">
                <a:solidFill>
                  <a:schemeClr val="bg1"/>
                </a:solidFill>
                <a:latin typeface="Lato" panose="020F0502020204030203" pitchFamily="34" charset="0"/>
                <a:ea typeface="Lato" panose="020F0502020204030203" pitchFamily="34" charset="0"/>
                <a:cs typeface="Lato" panose="020F0502020204030203" pitchFamily="34" charset="0"/>
                <a:sym typeface="Lato"/>
              </a:rPr>
              <a:t>Mode</a:t>
            </a:r>
            <a:r>
              <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rPr>
              <a:t>.</a:t>
            </a:r>
          </a:p>
          <a:p>
            <a:pPr marL="285750" indent="-285750" algn="l">
              <a:buFont typeface="Arial" panose="020B0604020202020204" pitchFamily="34" charset="0"/>
              <a:buChar char="•"/>
            </a:pPr>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a:p>
            <a:pPr marL="285750" indent="-285750" algn="l">
              <a:buFont typeface="Arial" panose="020B0604020202020204" pitchFamily="34" charset="0"/>
              <a:buChar char="•"/>
            </a:pPr>
            <a:endParaRPr lang="es-419" dirty="0">
              <a:solidFill>
                <a:schemeClr val="bg1"/>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 name="AutoShape 4" descr="Imagen 0 en Qué es Apache Spark">
            <a:extLst>
              <a:ext uri="{FF2B5EF4-FFF2-40B4-BE49-F238E27FC236}">
                <a16:creationId xmlns:a16="http://schemas.microsoft.com/office/drawing/2014/main" id="{B053FD60-9EB4-8DC2-13E8-2ED1FDAF055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sp>
        <p:nvSpPr>
          <p:cNvPr id="4" name="AutoShape 6" descr="Imagen 0 en Qué es Apache Spark">
            <a:extLst>
              <a:ext uri="{FF2B5EF4-FFF2-40B4-BE49-F238E27FC236}">
                <a16:creationId xmlns:a16="http://schemas.microsoft.com/office/drawing/2014/main" id="{2CABBF83-7EAA-FE68-4CC2-EF3C871AD1D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spTree>
    <p:extLst>
      <p:ext uri="{BB962C8B-B14F-4D97-AF65-F5344CB8AC3E}">
        <p14:creationId xmlns:p14="http://schemas.microsoft.com/office/powerpoint/2010/main" val="121611956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4EB88A"/>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3B330183B7B8F4F94139DFC85737F7B" ma:contentTypeVersion="12" ma:contentTypeDescription="Crear nuevo documento." ma:contentTypeScope="" ma:versionID="098bac91f31edeea02f2c030f58d9d95">
  <xsd:schema xmlns:xsd="http://www.w3.org/2001/XMLSchema" xmlns:xs="http://www.w3.org/2001/XMLSchema" xmlns:p="http://schemas.microsoft.com/office/2006/metadata/properties" xmlns:ns2="c9f99c0a-1266-4e6f-9255-e4042de4af84" xmlns:ns3="faa0fd4c-f734-4cdc-81e9-83e0a52fc0f2" targetNamespace="http://schemas.microsoft.com/office/2006/metadata/properties" ma:root="true" ma:fieldsID="ff1c115bbeb16b27064a3f778d209d0c" ns2:_="" ns3:_="">
    <xsd:import namespace="c9f99c0a-1266-4e6f-9255-e4042de4af84"/>
    <xsd:import namespace="faa0fd4c-f734-4cdc-81e9-83e0a52fc0f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f99c0a-1266-4e6f-9255-e4042de4af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Etiquetas de imagen" ma:readOnly="false" ma:fieldId="{5cf76f15-5ced-4ddc-b409-7134ff3c332f}" ma:taxonomyMulti="true" ma:sspId="ac542fbe-dd89-4679-92c6-c812f21a2320"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a0fd4c-f734-4cdc-81e9-83e0a52fc0f2"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TaxCatchAll" ma:index="16" nillable="true" ma:displayName="Taxonomy Catch All Column" ma:hidden="true" ma:list="{a7c74325-c965-4297-826f-f342f62224be}" ma:internalName="TaxCatchAll" ma:showField="CatchAllData" ma:web="faa0fd4c-f734-4cdc-81e9-83e0a52fc0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9f99c0a-1266-4e6f-9255-e4042de4af84">
      <Terms xmlns="http://schemas.microsoft.com/office/infopath/2007/PartnerControls"/>
    </lcf76f155ced4ddcb4097134ff3c332f>
    <TaxCatchAll xmlns="faa0fd4c-f734-4cdc-81e9-83e0a52fc0f2" xsi:nil="true"/>
  </documentManagement>
</p:properties>
</file>

<file path=customXml/itemProps1.xml><?xml version="1.0" encoding="utf-8"?>
<ds:datastoreItem xmlns:ds="http://schemas.openxmlformats.org/officeDocument/2006/customXml" ds:itemID="{9F58EAA4-FF44-4779-9498-55D6BBC006DB}"/>
</file>

<file path=customXml/itemProps2.xml><?xml version="1.0" encoding="utf-8"?>
<ds:datastoreItem xmlns:ds="http://schemas.openxmlformats.org/officeDocument/2006/customXml" ds:itemID="{8FFE475C-EB41-4DD0-A2E1-D781C5A13B06}"/>
</file>

<file path=customXml/itemProps3.xml><?xml version="1.0" encoding="utf-8"?>
<ds:datastoreItem xmlns:ds="http://schemas.openxmlformats.org/officeDocument/2006/customXml" ds:itemID="{3345DAC3-E0E5-4C0B-BF0C-76492050DB27}"/>
</file>

<file path=docProps/app.xml><?xml version="1.0" encoding="utf-8"?>
<Properties xmlns="http://schemas.openxmlformats.org/officeDocument/2006/extended-properties" xmlns:vt="http://schemas.openxmlformats.org/officeDocument/2006/docPropsVTypes">
  <TotalTime>1419</TotalTime>
  <Words>772</Words>
  <Application>Microsoft Office PowerPoint</Application>
  <PresentationFormat>On-screen Show (16:9)</PresentationFormat>
  <Paragraphs>117</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Lato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Caycho</dc:creator>
  <cp:lastModifiedBy>Erick Caycho</cp:lastModifiedBy>
  <cp:revision>42</cp:revision>
  <dcterms:modified xsi:type="dcterms:W3CDTF">2023-04-17T23:57:03Z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0x01010033B330183B7B8F4F94139DFC85737F7B</vt:lpwstr>
  </property>
</Properties>
</file>